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7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514" r:id="rId19"/>
    <p:sldId id="499" r:id="rId20"/>
    <p:sldId id="515" r:id="rId21"/>
    <p:sldId id="516" r:id="rId22"/>
    <p:sldId id="517" r:id="rId23"/>
    <p:sldId id="509" r:id="rId24"/>
    <p:sldId id="511" r:id="rId25"/>
    <p:sldId id="518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514"/>
            <p14:sldId id="499"/>
            <p14:sldId id="515"/>
            <p14:sldId id="516"/>
            <p14:sldId id="517"/>
            <p14:sldId id="509"/>
            <p14:sldId id="511"/>
            <p14:sldId id="5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928" autoAdjust="0"/>
  </p:normalViewPr>
  <p:slideViewPr>
    <p:cSldViewPr snapToGrid="0">
      <p:cViewPr varScale="1">
        <p:scale>
          <a:sx n="121" d="100"/>
          <a:sy n="121" d="100"/>
        </p:scale>
        <p:origin x="9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 err="1"/>
            <a:t>전처리</a:t>
          </a:r>
          <a:endParaRPr lang="ko-KR" altLang="en-US" sz="29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9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V2.0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2.0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E51456-9BC2-4D33-8F13-497EC452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 알고리즘 개요 </a:t>
            </a:r>
            <a:r>
              <a:rPr lang="en-US" altLang="ko-KR" dirty="0"/>
              <a:t>– </a:t>
            </a:r>
            <a:r>
              <a:rPr lang="ko-KR" altLang="en-US" dirty="0"/>
              <a:t>지역 추천 시스템</a:t>
            </a:r>
            <a:r>
              <a:rPr lang="en-US" altLang="ko-KR" dirty="0"/>
              <a:t> &amp; </a:t>
            </a:r>
            <a:r>
              <a:rPr lang="ko-KR" altLang="en-US" dirty="0"/>
              <a:t>여행 스타일별 게시물 추천 기능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8ED94F8-1A66-48EC-BFD2-DF7C43FCA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887381" y="2841648"/>
            <a:ext cx="2580180" cy="18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0ACAB6-287B-4F41-9FD8-1619BB0AB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976" y="3384810"/>
            <a:ext cx="3663699" cy="6017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D80EFE4-3A2E-4D4C-A2FA-90EF01BE392F}"/>
              </a:ext>
            </a:extLst>
          </p:cNvPr>
          <p:cNvSpPr/>
          <p:nvPr/>
        </p:nvSpPr>
        <p:spPr>
          <a:xfrm>
            <a:off x="949308" y="1906291"/>
            <a:ext cx="25182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트리의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(Random Forest)</a:t>
            </a: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방식을 이용한 지역 추천 기능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ED537B-3B34-4DFE-B902-AEEE83CDCC1C}"/>
              </a:ext>
            </a:extLst>
          </p:cNvPr>
          <p:cNvSpPr/>
          <p:nvPr/>
        </p:nvSpPr>
        <p:spPr>
          <a:xfrm>
            <a:off x="5370380" y="2010167"/>
            <a:ext cx="283923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 방식을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이용한 여행 스타일별 게시물 추천 기능</a:t>
            </a:r>
            <a:endParaRPr lang="en-US" altLang="ko-KR" sz="135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45F28-1473-4F10-B6DE-8EE6C430A113}"/>
              </a:ext>
            </a:extLst>
          </p:cNvPr>
          <p:cNvSpPr txBox="1"/>
          <p:nvPr/>
        </p:nvSpPr>
        <p:spPr>
          <a:xfrm>
            <a:off x="4485077" y="5211938"/>
            <a:ext cx="42594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/>
              <a:t>여행 게시물에 존재하는 </a:t>
            </a:r>
            <a:r>
              <a:rPr lang="en-US" altLang="ko-KR" sz="1300" b="1" dirty="0"/>
              <a:t>10</a:t>
            </a:r>
            <a:r>
              <a:rPr lang="ko-KR" altLang="en-US" sz="1300" b="1" dirty="0"/>
              <a:t>가지 카테고리는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사용자의 </a:t>
            </a:r>
            <a:r>
              <a:rPr lang="en-US" altLang="ko-KR" sz="1300" b="1" dirty="0"/>
              <a:t>‘</a:t>
            </a:r>
            <a:r>
              <a:rPr lang="ko-KR" altLang="en-US" sz="1300" b="1" dirty="0"/>
              <a:t>여행 스타일</a:t>
            </a:r>
            <a:r>
              <a:rPr lang="en-US" altLang="ko-KR" sz="1300" b="1" dirty="0"/>
              <a:t>’</a:t>
            </a:r>
            <a:r>
              <a:rPr lang="ko-KR" altLang="en-US" sz="1300" b="1" dirty="0"/>
              <a:t>별로 다른 가중치를 </a:t>
            </a:r>
            <a:r>
              <a:rPr lang="ko-KR" altLang="en-US" sz="1300" b="1" dirty="0" err="1"/>
              <a:t>부여받는다</a:t>
            </a:r>
            <a:r>
              <a:rPr lang="en-US" altLang="ko-KR" sz="1300" b="1" dirty="0"/>
              <a:t>.</a:t>
            </a:r>
          </a:p>
          <a:p>
            <a:pPr algn="ctr"/>
            <a:r>
              <a:rPr lang="ko-KR" altLang="en-US" sz="1300" b="1" dirty="0"/>
              <a:t>해당 가중치 값 만큼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사용자의 여행 스타일에 보여지는 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여행 게시물의 카테고리별 개수가 결정</a:t>
            </a:r>
            <a:r>
              <a:rPr lang="ko-KR" altLang="en-US" sz="1300" b="1" dirty="0"/>
              <a:t>된다</a:t>
            </a:r>
            <a:r>
              <a:rPr lang="en-US" altLang="ko-KR" sz="1300" b="1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89806-FFBF-43E9-9462-B0E8B00B532E}"/>
              </a:ext>
            </a:extLst>
          </p:cNvPr>
          <p:cNvSpPr txBox="1"/>
          <p:nvPr/>
        </p:nvSpPr>
        <p:spPr>
          <a:xfrm>
            <a:off x="622689" y="4930743"/>
            <a:ext cx="354937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국민관광공사의 데이터를 기계학습 </a:t>
            </a:r>
            <a:r>
              <a:rPr lang="ko-KR" altLang="en-US" sz="1300" b="1" dirty="0"/>
              <a:t>시킨 다음</a:t>
            </a:r>
            <a:r>
              <a:rPr lang="en-US" altLang="ko-KR" sz="1300" b="1" dirty="0"/>
              <a:t>,</a:t>
            </a:r>
            <a:br>
              <a:rPr lang="en-US" altLang="ko-KR" sz="1300" b="1" dirty="0"/>
            </a:br>
            <a:r>
              <a:rPr lang="ko-KR" altLang="en-US" sz="1300" b="1" dirty="0"/>
              <a:t>사용자에게 숙박여부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동행자 수와 관계</a:t>
            </a:r>
            <a:r>
              <a:rPr lang="en-US" altLang="ko-KR" sz="1300" b="1" dirty="0"/>
              <a:t>,</a:t>
            </a:r>
          </a:p>
          <a:p>
            <a:pPr algn="ctr"/>
            <a:r>
              <a:rPr lang="ko-KR" altLang="en-US" sz="1300" b="1" dirty="0"/>
              <a:t>예산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나이</a:t>
            </a:r>
            <a:r>
              <a:rPr lang="en-US" altLang="ko-KR" sz="1300" b="1" dirty="0"/>
              <a:t>, </a:t>
            </a:r>
            <a:r>
              <a:rPr lang="ko-KR" altLang="en-US" sz="1300" b="1" dirty="0"/>
              <a:t>기혼정보 등을 </a:t>
            </a:r>
            <a:r>
              <a:rPr lang="ko-KR" altLang="en-US" sz="1300" b="1" dirty="0" err="1"/>
              <a:t>입력받아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학습시킨 데이터 모델을 기반으로</a:t>
            </a:r>
            <a:endParaRPr lang="en-US" altLang="ko-KR" sz="1300" b="1" dirty="0"/>
          </a:p>
          <a:p>
            <a:pPr algn="ctr"/>
            <a:r>
              <a:rPr lang="ko-KR" altLang="en-US" sz="1300" b="1" dirty="0">
                <a:solidFill>
                  <a:srgbClr val="FF0000"/>
                </a:solidFill>
              </a:rPr>
              <a:t>사용자가 어떤 여행지를 갈 확률이 </a:t>
            </a:r>
            <a:r>
              <a:rPr lang="ko-KR" altLang="en-US" sz="1300" b="1" dirty="0" err="1">
                <a:solidFill>
                  <a:srgbClr val="FF0000"/>
                </a:solidFill>
              </a:rPr>
              <a:t>높은지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algn="ctr"/>
            <a:r>
              <a:rPr lang="en-US" altLang="ko-KR" sz="1300" b="1" dirty="0">
                <a:solidFill>
                  <a:srgbClr val="FF0000"/>
                </a:solidFill>
              </a:rPr>
              <a:t>Match</a:t>
            </a:r>
            <a:r>
              <a:rPr lang="ko-KR" altLang="en-US" sz="1300" b="1" dirty="0">
                <a:solidFill>
                  <a:srgbClr val="FF0000"/>
                </a:solidFill>
              </a:rPr>
              <a:t> </a:t>
            </a:r>
            <a:r>
              <a:rPr lang="ko-KR" altLang="en-US" sz="1300" b="1" dirty="0"/>
              <a:t>하여 여행지를 추천한다</a:t>
            </a:r>
            <a:r>
              <a:rPr lang="en-US" altLang="ko-KR" sz="1300" b="1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E2BC4D-5BF9-4FC5-8748-AF8C05E58D5F}"/>
              </a:ext>
            </a:extLst>
          </p:cNvPr>
          <p:cNvSpPr/>
          <p:nvPr/>
        </p:nvSpPr>
        <p:spPr>
          <a:xfrm>
            <a:off x="1199377" y="1309402"/>
            <a:ext cx="1760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추천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5BE58A-E2E3-4601-8C74-04879CAD7BB1}"/>
              </a:ext>
            </a:extLst>
          </p:cNvPr>
          <p:cNvSpPr/>
          <p:nvPr/>
        </p:nvSpPr>
        <p:spPr>
          <a:xfrm>
            <a:off x="5262614" y="1309402"/>
            <a:ext cx="291457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추천기능 </a:t>
            </a:r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스타일별 게시물 추천</a:t>
            </a:r>
          </a:p>
        </p:txBody>
      </p:sp>
    </p:spTree>
    <p:extLst>
      <p:ext uri="{BB962C8B-B14F-4D97-AF65-F5344CB8AC3E}">
        <p14:creationId xmlns:p14="http://schemas.microsoft.com/office/powerpoint/2010/main" val="45235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이론개요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217160" y="1337807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Class Modeling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D40A4-6BBD-4106-B331-F6ECB7EC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05" y="1168997"/>
            <a:ext cx="7415048" cy="52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9A3B9BCB-745D-4C21-B86C-6FA3291E233F}"/>
              </a:ext>
            </a:extLst>
          </p:cNvPr>
          <p:cNvSpPr txBox="1">
            <a:spLocks/>
          </p:cNvSpPr>
          <p:nvPr/>
        </p:nvSpPr>
        <p:spPr>
          <a:xfrm>
            <a:off x="179514" y="399923"/>
            <a:ext cx="864096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설계</a:t>
            </a:r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480EDE3C-4520-4A27-A265-5FC7AAABA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374717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8F445D4-7E83-42BF-A125-DA2B16AA90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50C407-0201-468F-A4D2-481DDD17E513}"/>
              </a:ext>
            </a:extLst>
          </p:cNvPr>
          <p:cNvSpPr/>
          <p:nvPr/>
        </p:nvSpPr>
        <p:spPr>
          <a:xfrm>
            <a:off x="936137" y="3807024"/>
            <a:ext cx="61478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/>
              <a:t>랜덤포레스트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scikit</a:t>
            </a:r>
            <a:r>
              <a:rPr lang="en-US" altLang="ko-KR" sz="1600" b="1" dirty="0"/>
              <a:t>-learn </a:t>
            </a:r>
            <a:r>
              <a:rPr lang="ko-KR" altLang="en-US" sz="1600" b="1" dirty="0"/>
              <a:t>모듈에 있는 </a:t>
            </a:r>
            <a:r>
              <a:rPr lang="en-US" altLang="ko-KR" sz="1600" b="1" dirty="0" err="1"/>
              <a:t>RandomForestClassifier</a:t>
            </a:r>
            <a:r>
              <a:rPr lang="en-US" altLang="ko-KR" sz="1600" b="1" dirty="0"/>
              <a:t> Class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7956A3-0F81-4F51-B812-7B0F54701E96}"/>
              </a:ext>
            </a:extLst>
          </p:cNvPr>
          <p:cNvSpPr/>
          <p:nvPr/>
        </p:nvSpPr>
        <p:spPr>
          <a:xfrm>
            <a:off x="2037945" y="5717308"/>
            <a:ext cx="4924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요청에 맞게 처리</a:t>
            </a:r>
          </a:p>
        </p:txBody>
      </p:sp>
    </p:spTree>
    <p:extLst>
      <p:ext uri="{BB962C8B-B14F-4D97-AF65-F5344CB8AC3E}">
        <p14:creationId xmlns:p14="http://schemas.microsoft.com/office/powerpoint/2010/main" val="2355681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0DC35C5-B421-45FC-8236-D7072C7D4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496300" cy="5448300"/>
          </a:xfrm>
        </p:spPr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en-US" altLang="ko-KR" dirty="0"/>
          </a:p>
          <a:p>
            <a:pPr lvl="1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수치형 데이터로 값을 변형한다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개년의 데이터를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merge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하여 하나의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만든다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국민여행실태조사데이터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.csv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여행지역선정에 영향을 끼칠 것으로 생각되는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들을 선택한다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구현할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 columns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 다음과 같은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선택함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당일치기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여행출발 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여행하는 목적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고정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함께하는 일행 존재여부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여행한 일행 수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동행한 사람과의 관계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지출비용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여행지에서의 활동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연령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혼인여부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시도군구코드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 숫자로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encoding)</a:t>
            </a:r>
          </a:p>
        </p:txBody>
      </p:sp>
    </p:spTree>
    <p:extLst>
      <p:ext uri="{BB962C8B-B14F-4D97-AF65-F5344CB8AC3E}">
        <p14:creationId xmlns:p14="http://schemas.microsoft.com/office/powerpoint/2010/main" val="3151193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1729F93-781F-4CD4-8C78-134B82EC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90" y="499772"/>
            <a:ext cx="8640960" cy="514052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 포레스트 방식을 이용한 여행지 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학습구현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3A9BD9F-9510-4B89-A1F4-BE02B0046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37" y="1510130"/>
            <a:ext cx="7557168" cy="4351338"/>
          </a:xfrm>
        </p:spPr>
        <p:txBody>
          <a:bodyPr/>
          <a:lstStyle/>
          <a:p>
            <a:r>
              <a:rPr lang="ko-KR" altLang="en-US" dirty="0" err="1"/>
              <a:t>랜덤포레스트</a:t>
            </a:r>
            <a:r>
              <a:rPr lang="ko-KR" altLang="en-US" dirty="0"/>
              <a:t> 모델 학습</a:t>
            </a:r>
            <a:endParaRPr lang="en-US" altLang="ko-KR" dirty="0"/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전처리가 끝난 데이터를 학습용 데이터와 검증용 데이터로 나눠 구분한다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생성된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RandomForestClassifier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객체를 학습용 데이터를 이용해 학습시킨다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검증용 데이터를 이용해 결과를 예측하고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실제값과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비교하여 모델을 평가한다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개발자는 아래 수식 값을 이용하여 </a:t>
            </a:r>
            <a:r>
              <a:rPr lang="ko-KR" altLang="en-US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하이퍼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파라미터가 최적화 되도록 조정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8D949-D511-4596-9ABF-7319BE07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7" y="2433127"/>
            <a:ext cx="8179129" cy="2331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1D6C82-BF8B-49F1-872D-A7760C84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67" y="3589233"/>
            <a:ext cx="2648970" cy="2331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5047B0-C939-4D75-BEBD-4E0ACB26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102" y="4828877"/>
            <a:ext cx="3216922" cy="2331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17A758A-8348-41AF-9D77-B6A2C2F4E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102" y="5106850"/>
            <a:ext cx="4395737" cy="4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이론적 개요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카테고리별 가중치 재조정 수식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시스템의 추천 기법은 주로 두 단계를 거쳐 이루어진다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기반 협업 필터링 기법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사용자를 찾기 위해 유사도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(Similarity)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계산한 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유사도를 기반으로 유사 사용자의 평점을 이용하여 해당 사용자의 평점을 예측한다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단계 중 </a:t>
            </a:r>
            <a:r>
              <a:rPr lang="ko-KR" altLang="en-US" sz="135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사용자의 평점을 예측</a:t>
            </a:r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하기 위해 사용되는 기법이 가중치 재조정 기법이다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식으로 나타내면 다음과 같다</a:t>
            </a:r>
            <a:r>
              <a:rPr lang="en-US" altLang="ko-KR" sz="13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Pred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a,i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는 아이템 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i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대한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예측 평점을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b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은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비슷한 선호도를 나타내는 사용자 그룹을 의미하여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sim(</a:t>
                </a:r>
                <a:r>
                  <a:rPr lang="en-US" altLang="ko-KR" sz="135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a,b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간의 유사도를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  <a:p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>
                                <a:latin typeface="Cambria Math" panose="02040503050406030204" pitchFamily="18" charset="0"/>
                                <a:ea typeface="나눔바른고딕" panose="020B0603020101020101" pitchFamily="50" charset="-127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각각 가중치를 적용하기 전 사용자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b</a:t>
                </a:r>
                <a:r>
                  <a:rPr lang="ko-KR" altLang="en-US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에 의해 주어진 실제 평점의 평균을 나타낸다</a:t>
                </a:r>
                <a:r>
                  <a:rPr lang="en-US" altLang="ko-KR" sz="135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ko-KR" sz="13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1131079"/>
              </a:xfrm>
              <a:prstGeom prst="rect">
                <a:avLst/>
              </a:prstGeom>
              <a:blipFill>
                <a:blip r:embed="rId3"/>
                <a:stretch>
                  <a:fillRect l="-173" t="-10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이론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1 ) </a:t>
                </a:r>
                <a:r>
                  <a:rPr lang="ko-KR" altLang="en-US" sz="1000" dirty="0"/>
                  <a:t>사용자는 자신이 원하는 여행 스타일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현재 </a:t>
                </a:r>
                <a:r>
                  <a:rPr lang="en-US" altLang="ko-KR" sz="1000" dirty="0"/>
                  <a:t>4</a:t>
                </a:r>
                <a:r>
                  <a:rPr lang="ko-KR" altLang="en-US" sz="1000" dirty="0"/>
                  <a:t>개 설정</a:t>
                </a:r>
                <a:r>
                  <a:rPr lang="en-US" altLang="ko-KR" sz="1000" dirty="0"/>
                  <a:t>- </a:t>
                </a:r>
                <a:r>
                  <a:rPr lang="ko-KR" altLang="en-US" sz="1000" dirty="0"/>
                  <a:t>자연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문화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가족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활동적인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br>
                  <a:rPr lang="en-US" altLang="ko-KR" sz="1000" dirty="0"/>
                </a:br>
                <a:r>
                  <a:rPr lang="en-US" altLang="ko-KR" sz="1000" dirty="0"/>
                  <a:t>2 ) </a:t>
                </a:r>
                <a:r>
                  <a:rPr lang="ko-KR" altLang="en-US" sz="1000" dirty="0"/>
                  <a:t>같은 여행 스타일에 속하는 사용자들은 유사한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sz="1000" i="1">
                        <a:latin typeface="Cambria Math" panose="02040503050406030204" pitchFamily="18" charset="0"/>
                      </a:rPr>
                      <m:t>값</m:t>
                    </m:r>
                  </m:oMath>
                </a14:m>
                <a:r>
                  <a:rPr lang="ko-KR" altLang="en-US" sz="1000" dirty="0"/>
                  <a:t>을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설정한다</a:t>
                </a:r>
                <a:r>
                  <a:rPr lang="en-US" altLang="ko-KR" sz="1000" dirty="0"/>
                  <a:t>.</a:t>
                </a:r>
              </a:p>
              <a:p>
                <a:r>
                  <a:rPr lang="en-US" altLang="ko-KR" sz="1000" dirty="0"/>
                  <a:t> 3)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</a:t>
                </a:r>
                <a:endParaRPr lang="en-US" altLang="ko-KR" sz="1000" dirty="0"/>
              </a:p>
              <a:p>
                <a:r>
                  <a:rPr lang="en-US" altLang="ko-KR" sz="1000" dirty="0"/>
                  <a:t>4) </a:t>
                </a:r>
                <a:r>
                  <a:rPr lang="ko-KR" altLang="en-US" sz="1000" dirty="0"/>
                  <a:t>사용자에게 추천되는 게시물의 비중을 달리 하기 위해  여행 스타일별로 </a:t>
                </a:r>
                <a:r>
                  <a:rPr lang="en-US" altLang="ko-KR" sz="1000" dirty="0"/>
                  <a:t>10</a:t>
                </a:r>
                <a:r>
                  <a:rPr lang="ko-KR" altLang="en-US" sz="1000" dirty="0"/>
                  <a:t>가지의 카테고리의 가중치를 설정한다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5) </a:t>
                </a:r>
                <a:r>
                  <a:rPr lang="ko-KR" altLang="en-US" sz="1000" dirty="0"/>
                  <a:t>사용자의 카테고리별 평점은 사용자의 총 좋아요 수에 대한 해당 카테고리 좋아요 수의 비율로 계산한다</a:t>
                </a:r>
                <a:r>
                  <a:rPr lang="en-US" altLang="ko-KR" sz="1000" dirty="0"/>
                  <a:t>. </a:t>
                </a:r>
              </a:p>
              <a:p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65" y="1622593"/>
                <a:ext cx="8338913" cy="1018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8" y="1061993"/>
            <a:ext cx="675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 스타일별</a:t>
            </a:r>
            <a:r>
              <a:rPr lang="en-US" altLang="ko-KR" sz="1400" dirty="0"/>
              <a:t> </a:t>
            </a:r>
            <a:r>
              <a:rPr lang="ko-KR" altLang="en-US" sz="1400" dirty="0"/>
              <a:t>카테고리별 가중치 조정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063" y="3166241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721179" y="5384069"/>
            <a:ext cx="864096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각 카테고리의 가중치는</a:t>
            </a:r>
            <a:br>
              <a:rPr lang="en-US" altLang="ko-KR" sz="1350" dirty="0"/>
            </a:br>
            <a:r>
              <a:rPr lang="en-US" altLang="ko-KR" sz="1350" dirty="0"/>
              <a:t>ratio</a:t>
            </a:r>
            <a:r>
              <a:rPr lang="ko-KR" altLang="en-US" sz="1350" dirty="0"/>
              <a:t> </a:t>
            </a:r>
            <a:r>
              <a:rPr lang="en-US" altLang="ko-KR" sz="1350" dirty="0"/>
              <a:t>=(Double)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(</a:t>
            </a:r>
            <a:r>
              <a:rPr lang="ko-KR" altLang="en-US" sz="1350" dirty="0"/>
              <a:t>소수점 </a:t>
            </a:r>
            <a:r>
              <a:rPr lang="en-US" altLang="ko-KR" sz="1350" dirty="0"/>
              <a:t>3</a:t>
            </a:r>
            <a:r>
              <a:rPr lang="ko-KR" altLang="en-US" sz="1350" dirty="0" err="1"/>
              <a:t>째자리에서</a:t>
            </a:r>
            <a:r>
              <a:rPr lang="ko-KR" altLang="en-US" sz="1350" dirty="0"/>
              <a:t> 반올림</a:t>
            </a:r>
            <a:r>
              <a:rPr lang="en-US" altLang="ko-KR" sz="1350" dirty="0"/>
              <a:t>)</a:t>
            </a:r>
          </a:p>
          <a:p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660F0-3E39-4071-80D3-DC5661C8CE1E}"/>
              </a:ext>
            </a:extLst>
          </p:cNvPr>
          <p:cNvSpPr txBox="1"/>
          <p:nvPr/>
        </p:nvSpPr>
        <p:spPr>
          <a:xfrm>
            <a:off x="432144" y="2641142"/>
            <a:ext cx="86409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50" dirty="0"/>
              <a:t>구현해야 할 수식 </a:t>
            </a:r>
            <a:endParaRPr lang="en-US" altLang="ko-KR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필터링을 이용한 여행 스타일별 게시물추천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Guideline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DF0BF-AECF-4F79-9F1B-1219DF421AF7}"/>
              </a:ext>
            </a:extLst>
          </p:cNvPr>
          <p:cNvSpPr txBox="1"/>
          <p:nvPr/>
        </p:nvSpPr>
        <p:spPr>
          <a:xfrm>
            <a:off x="562303" y="1233070"/>
            <a:ext cx="522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좋아요 기반 추천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04E54-1ED6-4CC9-A00E-9F43D84302F1}"/>
              </a:ext>
            </a:extLst>
          </p:cNvPr>
          <p:cNvSpPr txBox="1"/>
          <p:nvPr/>
        </p:nvSpPr>
        <p:spPr>
          <a:xfrm>
            <a:off x="562302" y="2950779"/>
            <a:ext cx="522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카테고리별 가중치 기반 추천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66265-8F9A-4A41-9EC4-3024194018C0}"/>
              </a:ext>
            </a:extLst>
          </p:cNvPr>
          <p:cNvSpPr txBox="1"/>
          <p:nvPr/>
        </p:nvSpPr>
        <p:spPr>
          <a:xfrm>
            <a:off x="683173" y="4668488"/>
            <a:ext cx="522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한국관광공사</a:t>
            </a:r>
            <a:r>
              <a:rPr lang="en-US" altLang="ko-KR" dirty="0"/>
              <a:t>API</a:t>
            </a:r>
            <a:r>
              <a:rPr lang="ko-KR" altLang="en-US" dirty="0"/>
              <a:t> 조회수 기반 추천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E3B17-3A8E-401E-9AB0-2E6B4DDD97BA}"/>
              </a:ext>
            </a:extLst>
          </p:cNvPr>
          <p:cNvSpPr txBox="1"/>
          <p:nvPr/>
        </p:nvSpPr>
        <p:spPr>
          <a:xfrm>
            <a:off x="1298027" y="1745083"/>
            <a:ext cx="522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좋아요를</a:t>
            </a:r>
            <a:r>
              <a:rPr lang="ko-KR" altLang="en-US" dirty="0"/>
              <a:t> 받은 게시물을 최 우선 순위로 배치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3289D-67F9-4ED7-A60F-93ACFBB148DD}"/>
              </a:ext>
            </a:extLst>
          </p:cNvPr>
          <p:cNvSpPr txBox="1"/>
          <p:nvPr/>
        </p:nvSpPr>
        <p:spPr>
          <a:xfrm>
            <a:off x="1560786" y="3429000"/>
            <a:ext cx="7583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여행 스타일은 </a:t>
            </a:r>
            <a:r>
              <a:rPr lang="en-US" altLang="ko-KR" dirty="0"/>
              <a:t>10</a:t>
            </a:r>
            <a:r>
              <a:rPr lang="ko-KR" altLang="en-US" dirty="0"/>
              <a:t>개의 카테고리 가중치 정보를 필수적으로 포함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ㄴ </a:t>
            </a:r>
            <a:r>
              <a:rPr lang="en-US" altLang="ko-KR" dirty="0"/>
              <a:t>Cold Start </a:t>
            </a:r>
            <a:r>
              <a:rPr lang="ko-KR" altLang="en-US" dirty="0"/>
              <a:t>를 해결하기 위해</a:t>
            </a:r>
            <a:r>
              <a:rPr lang="en-US" altLang="ko-KR" dirty="0"/>
              <a:t> </a:t>
            </a:r>
            <a:r>
              <a:rPr lang="ko-KR" altLang="en-US" dirty="0"/>
              <a:t>초기 가중치 값을 설정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936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259449" y="1033991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4" y="1242708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614788" y="331759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5996936" y="2058539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1575</Words>
  <Application>Microsoft Office PowerPoint</Application>
  <PresentationFormat>화면 슬라이드 쇼(4:3)</PresentationFormat>
  <Paragraphs>295</Paragraphs>
  <Slides>25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나눔바른고딕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2019년도 융합소프트웨어 종합설계 1팀 – 신수동 크러셔</vt:lpstr>
      <vt:lpstr>Entity Class Modeling</vt:lpstr>
      <vt:lpstr>ERD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추천 알고리즘 개요 – 지역 추천 시스템 &amp; 여행 스타일별 게시물 추천 기능</vt:lpstr>
      <vt:lpstr>추천 알고리즘 1) 랜덤 포레스트 방식을 이용한 여행지 추천– 이론개요</vt:lpstr>
      <vt:lpstr>PowerPoint 프레젠테이션</vt:lpstr>
      <vt:lpstr>추천 알고리즘 1) 랜덤 포레스트 방식을 이용한 여행지 추천– 데이터 전처리 구현 Guidline </vt:lpstr>
      <vt:lpstr>추천 알고리즘 1) 랜덤 포레스트 방식을 이용한 여행지 추천– 데이터 학습구현 Guideline </vt:lpstr>
      <vt:lpstr>추천 알고리즘 2) 협업 필터링을 이용한 여행 스타일별 게시물추천- 이론적 개요</vt:lpstr>
      <vt:lpstr>추천 알고리즘 2) 협업 필터링을 이용한 여행 스타일별 게시물추천 – 구현 이론, 설계</vt:lpstr>
      <vt:lpstr>추천 알고리즘 2) 협업 필터링을 이용한 여행 스타일별 게시물추천 – 구현 Guideline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196</cp:revision>
  <dcterms:created xsi:type="dcterms:W3CDTF">2019-10-27T03:49:09Z</dcterms:created>
  <dcterms:modified xsi:type="dcterms:W3CDTF">2019-12-09T14:10:29Z</dcterms:modified>
</cp:coreProperties>
</file>